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2F554263-A616-47CA-93B2-8B5FED169E25}"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F554263-A616-47CA-93B2-8B5FED169E25}"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2F554263-A616-47CA-93B2-8B5FED169E25}"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F554263-A616-47CA-93B2-8B5FED169E2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334C0667-640B-493C-993B-413422248F95}" type="datetimeFigureOut">
              <a:rPr lang="ar-IQ" smtClean="0"/>
              <a:t>21/10/1445</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F554263-A616-47CA-93B2-8B5FED169E25}"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34C0667-640B-493C-993B-413422248F95}" type="datetimeFigureOut">
              <a:rPr lang="ar-IQ" smtClean="0"/>
              <a:t>21/10/1445</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F554263-A616-47CA-93B2-8B5FED169E25}"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6192687"/>
          </a:xfrm>
        </p:spPr>
        <p:txBody>
          <a:bodyPr>
            <a:noAutofit/>
          </a:bodyPr>
          <a:lstStyle/>
          <a:p>
            <a:pPr algn="r"/>
            <a:r>
              <a:rPr lang="ar-IQ" sz="2000" dirty="0" smtClean="0"/>
              <a:t>  </a:t>
            </a:r>
            <a:r>
              <a:rPr lang="ar-IQ" sz="2000" b="1" dirty="0" smtClean="0"/>
              <a:t>.</a:t>
            </a:r>
            <a:br>
              <a:rPr lang="ar-IQ" sz="2000" b="1" dirty="0" smtClean="0"/>
            </a:br>
            <a:r>
              <a:rPr lang="ar-IQ" sz="2000" b="1" dirty="0"/>
              <a:t/>
            </a:r>
            <a:br>
              <a:rPr lang="ar-IQ" sz="2000" b="1" dirty="0"/>
            </a:br>
            <a:r>
              <a:rPr lang="ar-IQ" sz="2000" b="1" dirty="0" smtClean="0"/>
              <a:t/>
            </a:r>
            <a:br>
              <a:rPr lang="ar-IQ" sz="2000" b="1" dirty="0" smtClean="0"/>
            </a:br>
            <a:r>
              <a:rPr lang="ar-IQ" sz="2000" b="1" dirty="0"/>
              <a:t/>
            </a:r>
            <a:br>
              <a:rPr lang="ar-IQ" sz="2000" b="1" dirty="0"/>
            </a:br>
            <a:r>
              <a:rPr lang="ar-IQ" sz="2000" b="1" dirty="0" smtClean="0"/>
              <a:t/>
            </a:r>
            <a:br>
              <a:rPr lang="ar-IQ" sz="2000" b="1" dirty="0" smtClean="0"/>
            </a:br>
            <a:r>
              <a:rPr lang="ar-IQ" sz="2000" b="1" dirty="0"/>
              <a:t/>
            </a:r>
            <a:br>
              <a:rPr lang="ar-IQ" sz="2000" b="1" dirty="0"/>
            </a:br>
            <a:r>
              <a:rPr lang="ar-IQ" sz="2000" b="1" dirty="0" smtClean="0"/>
              <a:t/>
            </a:r>
            <a:br>
              <a:rPr lang="ar-IQ" sz="2000" b="1" dirty="0" smtClean="0"/>
            </a:br>
            <a:r>
              <a:rPr lang="ar-IQ" sz="2000" b="1" dirty="0" smtClean="0"/>
              <a:t> </a:t>
            </a:r>
            <a:r>
              <a:rPr lang="ar-IQ" sz="2000" b="1" dirty="0" err="1"/>
              <a:t>الجنيبرة</a:t>
            </a:r>
            <a:r>
              <a:rPr lang="ar-IQ" sz="2000" b="1" dirty="0"/>
              <a:t>  </a:t>
            </a:r>
            <a:r>
              <a:rPr lang="en-US" sz="2000" b="1" dirty="0"/>
              <a:t>Hoary cress </a:t>
            </a:r>
            <a:r>
              <a:rPr lang="en-US" sz="2000" dirty="0"/>
              <a:t/>
            </a:r>
            <a:br>
              <a:rPr lang="en-US" sz="2000" dirty="0"/>
            </a:br>
            <a:r>
              <a:rPr lang="ar-IQ" sz="2000" b="1" dirty="0"/>
              <a:t>   </a:t>
            </a:r>
            <a:r>
              <a:rPr lang="ar-IQ" sz="2000" b="1" dirty="0" err="1"/>
              <a:t>الأسم</a:t>
            </a:r>
            <a:r>
              <a:rPr lang="ar-IQ" sz="2000" b="1" dirty="0"/>
              <a:t> العلمي    </a:t>
            </a:r>
            <a:r>
              <a:rPr lang="en-US" sz="2000" b="1" u="sng" dirty="0" err="1"/>
              <a:t>Cardarra</a:t>
            </a:r>
            <a:r>
              <a:rPr lang="en-US" sz="2000" b="1" u="sng" dirty="0"/>
              <a:t> </a:t>
            </a:r>
            <a:r>
              <a:rPr lang="en-US" sz="2000" b="1" u="sng" dirty="0" err="1"/>
              <a:t>draba</a:t>
            </a:r>
            <a:r>
              <a:rPr lang="en-US" sz="2000" b="1" dirty="0"/>
              <a:t> </a:t>
            </a:r>
            <a:r>
              <a:rPr lang="en-US" sz="2000" dirty="0"/>
              <a:t/>
            </a:r>
            <a:br>
              <a:rPr lang="en-US" sz="2000" dirty="0"/>
            </a:br>
            <a:r>
              <a:rPr lang="ar-IQ" sz="2000" b="1" dirty="0"/>
              <a:t>  العائلة     </a:t>
            </a:r>
            <a:r>
              <a:rPr lang="en-US" sz="2000" b="1" dirty="0" err="1"/>
              <a:t>Cruciferae</a:t>
            </a:r>
            <a:r>
              <a:rPr lang="en-US" sz="2000" b="1" dirty="0"/>
              <a:t>      </a:t>
            </a:r>
            <a:r>
              <a:rPr lang="en-US" sz="2000" dirty="0"/>
              <a:t/>
            </a:r>
            <a:br>
              <a:rPr lang="en-US" sz="2000" dirty="0"/>
            </a:br>
            <a:r>
              <a:rPr lang="ar-IQ" sz="2000" b="1" dirty="0"/>
              <a:t>من الأدغال المعمرة التي تتكاثر </a:t>
            </a:r>
            <a:r>
              <a:rPr lang="ar-IQ" sz="2000" b="1" dirty="0" err="1"/>
              <a:t>بالرايزومات</a:t>
            </a:r>
            <a:r>
              <a:rPr lang="ar-IQ" sz="2000" b="1" dirty="0"/>
              <a:t> والبذور والنبات قائم يتميز </a:t>
            </a:r>
            <a:r>
              <a:rPr lang="ar-IQ" sz="2000" b="1" dirty="0" err="1"/>
              <a:t>بازهاره</a:t>
            </a:r>
            <a:r>
              <a:rPr lang="ar-IQ" sz="2000" b="1" dirty="0"/>
              <a:t> البيضاء ويكافح بمبيد </a:t>
            </a:r>
            <a:r>
              <a:rPr lang="en-US" sz="2000" b="1" dirty="0"/>
              <a:t>2.4.D</a:t>
            </a:r>
            <a:r>
              <a:rPr lang="ar-IQ" sz="2000" b="1" dirty="0"/>
              <a:t> .</a:t>
            </a:r>
            <a:r>
              <a:rPr lang="en-US" sz="2000" dirty="0"/>
              <a:t/>
            </a:r>
            <a:br>
              <a:rPr lang="en-US" sz="2000" dirty="0"/>
            </a:br>
            <a:r>
              <a:rPr lang="ar-IQ" sz="2000" smtClean="0"/>
              <a:t/>
            </a:r>
            <a:br>
              <a:rPr lang="ar-IQ" sz="2000" smtClean="0"/>
            </a:br>
            <a:r>
              <a:rPr lang="ar-IQ" sz="2000" dirty="0" smtClean="0"/>
              <a:t/>
            </a:r>
            <a:br>
              <a:rPr lang="ar-IQ" sz="2000" dirty="0" smtClean="0"/>
            </a:br>
            <a:r>
              <a:rPr lang="ar-IQ" sz="2000" b="1" dirty="0"/>
              <a:t>. السعد       </a:t>
            </a:r>
            <a:r>
              <a:rPr lang="en-US" sz="2000" b="1" dirty="0"/>
              <a:t>Nut grass</a:t>
            </a:r>
            <a:r>
              <a:rPr lang="en-US" sz="2000" dirty="0"/>
              <a:t/>
            </a:r>
            <a:br>
              <a:rPr lang="en-US" sz="2000" dirty="0"/>
            </a:br>
            <a:r>
              <a:rPr lang="ar-IQ" sz="2000" b="1" dirty="0"/>
              <a:t>   </a:t>
            </a:r>
            <a:r>
              <a:rPr lang="ar-IQ" sz="2000" b="1" dirty="0" err="1"/>
              <a:t>الأسم</a:t>
            </a:r>
            <a:r>
              <a:rPr lang="ar-IQ" sz="2000" b="1" dirty="0"/>
              <a:t> العلمي  </a:t>
            </a:r>
            <a:r>
              <a:rPr lang="en-US" sz="2000" b="1" u="sng" dirty="0" err="1"/>
              <a:t>Cypeus</a:t>
            </a:r>
            <a:r>
              <a:rPr lang="en-US" sz="2000" b="1" u="sng" dirty="0"/>
              <a:t> </a:t>
            </a:r>
            <a:r>
              <a:rPr lang="en-US" sz="2000" b="1" u="sng" dirty="0" err="1"/>
              <a:t>rotundus</a:t>
            </a:r>
            <a:r>
              <a:rPr lang="en-US" sz="2000" b="1" dirty="0"/>
              <a:t> </a:t>
            </a:r>
            <a:r>
              <a:rPr lang="en-US" sz="2000" dirty="0"/>
              <a:t/>
            </a:r>
            <a:br>
              <a:rPr lang="en-US" sz="2000" dirty="0"/>
            </a:br>
            <a:r>
              <a:rPr lang="ar-IQ" sz="2000" b="1" dirty="0"/>
              <a:t>   العائلة السعدية  </a:t>
            </a:r>
            <a:r>
              <a:rPr lang="en-US" sz="2000" b="1" dirty="0" err="1"/>
              <a:t>aceae</a:t>
            </a:r>
            <a:r>
              <a:rPr lang="en-US" sz="2000" b="1" dirty="0"/>
              <a:t> </a:t>
            </a:r>
            <a:r>
              <a:rPr lang="en-US" sz="2000" b="1" dirty="0" err="1"/>
              <a:t>Cyper</a:t>
            </a:r>
            <a:r>
              <a:rPr lang="en-US" sz="2000" dirty="0"/>
              <a:t/>
            </a:r>
            <a:br>
              <a:rPr lang="en-US" sz="2000" dirty="0"/>
            </a:br>
            <a:r>
              <a:rPr lang="ar-IQ" sz="2000" b="1" dirty="0"/>
              <a:t>من الأدغال المعمرة التي تتكاثر بالدرنات والبذور. الساق مضلعة صلدة ملساء خالية من الزغب والأوراق بسيطة شريطية الشكل. يكافح بمبيد </a:t>
            </a:r>
            <a:r>
              <a:rPr lang="en-US" sz="2000" b="1" dirty="0"/>
              <a:t>MAA</a:t>
            </a:r>
            <a:r>
              <a:rPr lang="ar-IQ" sz="2000" b="1" dirty="0"/>
              <a:t> .</a:t>
            </a:r>
            <a:r>
              <a:rPr lang="en-US" sz="2000" dirty="0"/>
              <a:t/>
            </a:r>
            <a:br>
              <a:rPr lang="en-US" sz="2000" dirty="0"/>
            </a:br>
            <a:r>
              <a:rPr lang="ar-IQ" sz="2000" b="1" dirty="0"/>
              <a:t> </a:t>
            </a:r>
            <a:r>
              <a:rPr lang="en-US" sz="2000" dirty="0"/>
              <a:t/>
            </a:r>
            <a:br>
              <a:rPr lang="en-US" sz="2000" dirty="0"/>
            </a:br>
            <a:r>
              <a:rPr lang="ar-IQ" sz="2000" dirty="0"/>
              <a:t/>
            </a:r>
            <a:br>
              <a:rPr lang="ar-IQ" sz="2000" dirty="0"/>
            </a:br>
            <a:r>
              <a:rPr lang="ar-IQ" sz="2000" dirty="0" smtClean="0"/>
              <a:t/>
            </a:r>
            <a:br>
              <a:rPr lang="ar-IQ" sz="2000" dirty="0" smtClean="0"/>
            </a:br>
            <a:r>
              <a:rPr lang="ar-IQ" sz="2000" dirty="0"/>
              <a:t/>
            </a:r>
            <a:br>
              <a:rPr lang="ar-IQ" sz="2000" dirty="0"/>
            </a:br>
            <a:endParaRPr lang="ar-IQ" sz="2000" dirty="0"/>
          </a:p>
        </p:txBody>
      </p:sp>
    </p:spTree>
    <p:extLst>
      <p:ext uri="{BB962C8B-B14F-4D97-AF65-F5344CB8AC3E}">
        <p14:creationId xmlns:p14="http://schemas.microsoft.com/office/powerpoint/2010/main" val="425776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466730"/>
          </a:xfrm>
        </p:spPr>
        <p:txBody>
          <a:bodyPr>
            <a:normAutofit fontScale="90000"/>
          </a:bodyPr>
          <a:lstStyle/>
          <a:p>
            <a:pPr algn="r"/>
            <a:r>
              <a:rPr lang="ar-IQ" b="1" dirty="0" smtClean="0"/>
              <a:t>. </a:t>
            </a:r>
            <a:br>
              <a:rPr lang="ar-IQ" b="1" dirty="0" smtClean="0"/>
            </a:br>
            <a:r>
              <a:rPr lang="ar-IQ" b="1" dirty="0" smtClean="0"/>
              <a:t> </a:t>
            </a:r>
            <a:r>
              <a:rPr lang="ar-IQ" sz="2800" b="1" dirty="0"/>
              <a:t>الكسوب الأصفر  </a:t>
            </a:r>
            <a:r>
              <a:rPr lang="en-US" sz="2800" b="1" dirty="0"/>
              <a:t>Wild </a:t>
            </a:r>
            <a:r>
              <a:rPr lang="en-US" sz="2800" b="1" dirty="0" err="1"/>
              <a:t>Saf</a:t>
            </a:r>
            <a:r>
              <a:rPr lang="en-US" sz="2800" b="1" dirty="0"/>
              <a:t> flower</a:t>
            </a:r>
            <a:r>
              <a:rPr lang="en-US" sz="2800" dirty="0"/>
              <a:t/>
            </a:r>
            <a:br>
              <a:rPr lang="en-US" sz="2800" dirty="0"/>
            </a:br>
            <a:r>
              <a:rPr lang="en-US" sz="2800" b="1" dirty="0"/>
              <a:t>  </a:t>
            </a:r>
            <a:r>
              <a:rPr lang="ar-IQ" sz="2800" b="1" dirty="0"/>
              <a:t>  </a:t>
            </a:r>
            <a:r>
              <a:rPr lang="ar-IQ" sz="2800" b="1" dirty="0" err="1"/>
              <a:t>الأسم</a:t>
            </a:r>
            <a:r>
              <a:rPr lang="ar-IQ" sz="2800" b="1" dirty="0"/>
              <a:t> العلمي   </a:t>
            </a:r>
            <a:r>
              <a:rPr lang="en-US" sz="2800" b="1" dirty="0"/>
              <a:t>       </a:t>
            </a:r>
            <a:r>
              <a:rPr lang="en-US" sz="2800" b="1" u="sng" dirty="0" err="1"/>
              <a:t>Carthamus</a:t>
            </a:r>
            <a:r>
              <a:rPr lang="en-US" sz="2800" b="1" u="sng" dirty="0"/>
              <a:t> </a:t>
            </a:r>
            <a:r>
              <a:rPr lang="en-US" sz="2800" b="1" u="sng" dirty="0" err="1"/>
              <a:t>oxyconthus</a:t>
            </a:r>
            <a:r>
              <a:rPr lang="en-US" sz="2800" dirty="0"/>
              <a:t/>
            </a:r>
            <a:br>
              <a:rPr lang="en-US" sz="2800" dirty="0"/>
            </a:br>
            <a:r>
              <a:rPr lang="ar-IQ" sz="2800" b="1" dirty="0"/>
              <a:t>   العائلة     </a:t>
            </a:r>
            <a:r>
              <a:rPr lang="en-US" sz="2800" b="1" dirty="0" err="1"/>
              <a:t>Compositae</a:t>
            </a:r>
            <a:r>
              <a:rPr lang="en-US" sz="2800" dirty="0"/>
              <a:t/>
            </a:r>
            <a:br>
              <a:rPr lang="en-US" sz="2800" dirty="0"/>
            </a:br>
            <a:r>
              <a:rPr lang="en-US" sz="2800" b="1" dirty="0"/>
              <a:t> </a:t>
            </a:r>
            <a:r>
              <a:rPr lang="ar-IQ" sz="2800" b="1" dirty="0"/>
              <a:t>  دغل حولي صيفي شائك يتكاثر بالبذور. الساق قائمة بيضاء الون </a:t>
            </a:r>
            <a:r>
              <a:rPr lang="ar-IQ" sz="2800" b="1" dirty="0" smtClean="0"/>
              <a:t/>
            </a:r>
            <a:br>
              <a:rPr lang="ar-IQ" sz="2800" b="1" dirty="0" smtClean="0"/>
            </a:br>
            <a:r>
              <a:rPr lang="ar-IQ" sz="2800" b="1" dirty="0" smtClean="0"/>
              <a:t>صلدة </a:t>
            </a:r>
            <a:r>
              <a:rPr lang="ar-IQ" sz="2800" b="1" dirty="0"/>
              <a:t>متفرعة الأوراق </a:t>
            </a:r>
            <a:r>
              <a:rPr lang="ar-IQ" sz="2800" b="1" dirty="0" err="1"/>
              <a:t>رمحية</a:t>
            </a:r>
            <a:r>
              <a:rPr lang="ar-IQ" sz="2800" b="1" dirty="0"/>
              <a:t> مشوكة. </a:t>
            </a:r>
            <a:r>
              <a:rPr lang="ar-IQ" sz="2800" b="1" dirty="0" smtClean="0"/>
              <a:t>يكافح </a:t>
            </a:r>
            <a:r>
              <a:rPr lang="ar-IQ" sz="2800" b="1" dirty="0"/>
              <a:t>بمبيد </a:t>
            </a:r>
            <a:r>
              <a:rPr lang="en-US" sz="2800" b="1" dirty="0">
                <a:solidFill>
                  <a:prstClr val="black"/>
                </a:solidFill>
              </a:rPr>
              <a:t>Trifluralin</a:t>
            </a:r>
            <a:r>
              <a:rPr lang="en-US" sz="2800" b="1" dirty="0" smtClean="0"/>
              <a:t>  </a:t>
            </a:r>
            <a:br>
              <a:rPr lang="en-US" sz="2800" b="1" dirty="0" smtClean="0"/>
            </a:br>
            <a:r>
              <a:rPr lang="ar-IQ" sz="2800" b="1" dirty="0" smtClean="0"/>
              <a:t/>
            </a:r>
            <a:br>
              <a:rPr lang="ar-IQ" sz="2800" b="1" dirty="0" smtClean="0"/>
            </a:br>
            <a:r>
              <a:rPr lang="en-US" sz="2700" b="1" dirty="0"/>
              <a:t/>
            </a:r>
            <a:br>
              <a:rPr lang="en-US" sz="2700" b="1" dirty="0"/>
            </a:br>
            <a:r>
              <a:rPr lang="ar-IQ" sz="2700" b="1" dirty="0"/>
              <a:t>. استر </a:t>
            </a:r>
            <a:r>
              <a:rPr lang="en-US" sz="2700" b="1" dirty="0"/>
              <a:t>Aster  </a:t>
            </a:r>
            <a:r>
              <a:rPr lang="en-US" sz="2700" dirty="0"/>
              <a:t/>
            </a:r>
            <a:br>
              <a:rPr lang="en-US" sz="2700" dirty="0"/>
            </a:br>
            <a:r>
              <a:rPr lang="ar-IQ" sz="2700" b="1" dirty="0" err="1"/>
              <a:t>الأسم</a:t>
            </a:r>
            <a:r>
              <a:rPr lang="ar-IQ" sz="2700" b="1" dirty="0"/>
              <a:t> العلمي   </a:t>
            </a:r>
            <a:r>
              <a:rPr lang="en-US" sz="2700" b="1" dirty="0"/>
              <a:t>Aster </a:t>
            </a:r>
            <a:r>
              <a:rPr lang="en-US" sz="2700" b="1" dirty="0" err="1"/>
              <a:t>tripolium</a:t>
            </a:r>
            <a:r>
              <a:rPr lang="en-US" sz="2700" b="1" dirty="0"/>
              <a:t> </a:t>
            </a:r>
            <a:r>
              <a:rPr lang="en-US" sz="2700" dirty="0"/>
              <a:t/>
            </a:r>
            <a:br>
              <a:rPr lang="en-US" sz="2700" dirty="0"/>
            </a:br>
            <a:r>
              <a:rPr lang="ar-IQ" sz="2700" b="1" dirty="0"/>
              <a:t>العائلة    </a:t>
            </a:r>
            <a:r>
              <a:rPr lang="en-US" sz="2700" b="1" dirty="0" err="1"/>
              <a:t>Compositae</a:t>
            </a:r>
            <a:r>
              <a:rPr lang="ar-IQ" sz="2700" b="1" dirty="0"/>
              <a:t>  </a:t>
            </a:r>
            <a:r>
              <a:rPr lang="en-US" sz="2700" dirty="0"/>
              <a:t/>
            </a:r>
            <a:br>
              <a:rPr lang="en-US" sz="2700" dirty="0"/>
            </a:br>
            <a:r>
              <a:rPr lang="ar-IQ" sz="2700" b="1" dirty="0"/>
              <a:t>من النباتات المعمرة التي تتكاثر بالبذور وهو دغل ينتشر في الحقول الزراعية والبساتين. الساق قائمة والأوراق عريضة. يكافح بمبيد </a:t>
            </a:r>
            <a:r>
              <a:rPr lang="en-US" sz="2700" b="1" dirty="0"/>
              <a:t>Trifluralin</a:t>
            </a: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endParaRPr lang="ar-IQ" sz="2800" dirty="0"/>
          </a:p>
        </p:txBody>
      </p:sp>
    </p:spTree>
    <p:extLst>
      <p:ext uri="{BB962C8B-B14F-4D97-AF65-F5344CB8AC3E}">
        <p14:creationId xmlns:p14="http://schemas.microsoft.com/office/powerpoint/2010/main" val="2667769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lnSpcReduction="10000"/>
          </a:bodyPr>
          <a:lstStyle/>
          <a:p>
            <a:pPr indent="-635">
              <a:lnSpc>
                <a:spcPct val="115000"/>
              </a:lnSpc>
              <a:spcAft>
                <a:spcPts val="1000"/>
              </a:spcAft>
            </a:pPr>
            <a:r>
              <a:rPr lang="ar-IQ" sz="2400" b="1" dirty="0">
                <a:ea typeface="Calibri"/>
              </a:rPr>
              <a:t>. </a:t>
            </a:r>
            <a:r>
              <a:rPr lang="ar-IQ" sz="2400" b="1" dirty="0" err="1">
                <a:ea typeface="Calibri"/>
              </a:rPr>
              <a:t>الرغيلة</a:t>
            </a:r>
            <a:r>
              <a:rPr lang="ar-IQ" sz="2400" b="1" dirty="0">
                <a:ea typeface="Calibri"/>
              </a:rPr>
              <a:t>   </a:t>
            </a:r>
            <a:r>
              <a:rPr lang="en-US" sz="2400" b="1" dirty="0" smtClean="0">
                <a:effectLst/>
                <a:latin typeface="Arial"/>
                <a:ea typeface="Calibri"/>
                <a:cs typeface="Arial"/>
              </a:rPr>
              <a:t>Common goosefoot </a:t>
            </a:r>
            <a:endParaRPr lang="en-US" sz="2400" dirty="0">
              <a:ea typeface="Calibri"/>
              <a:cs typeface="Arial"/>
            </a:endParaRPr>
          </a:p>
          <a:p>
            <a:pPr indent="-635">
              <a:lnSpc>
                <a:spcPct val="115000"/>
              </a:lnSpc>
              <a:spcAft>
                <a:spcPts val="1000"/>
              </a:spcAft>
            </a:pPr>
            <a:r>
              <a:rPr lang="ar-IQ" sz="2400" b="1" dirty="0">
                <a:ea typeface="Calibri"/>
              </a:rPr>
              <a:t> </a:t>
            </a:r>
            <a:r>
              <a:rPr lang="ar-IQ" sz="2400" b="1" dirty="0" err="1">
                <a:ea typeface="Calibri"/>
              </a:rPr>
              <a:t>الأسم</a:t>
            </a:r>
            <a:r>
              <a:rPr lang="ar-IQ" sz="2400" b="1" dirty="0">
                <a:ea typeface="Calibri"/>
              </a:rPr>
              <a:t> العلمي    </a:t>
            </a:r>
            <a:r>
              <a:rPr lang="en-US" sz="2400" b="1" u="sng" dirty="0" err="1" smtClean="0">
                <a:effectLst/>
                <a:latin typeface="Arial"/>
                <a:ea typeface="Calibri"/>
                <a:cs typeface="Arial"/>
              </a:rPr>
              <a:t>Chenopodium</a:t>
            </a:r>
            <a:r>
              <a:rPr lang="en-US" sz="2400" b="1" dirty="0" smtClean="0">
                <a:effectLst/>
                <a:latin typeface="Arial"/>
                <a:ea typeface="Calibri"/>
                <a:cs typeface="Arial"/>
              </a:rPr>
              <a:t> </a:t>
            </a:r>
            <a:r>
              <a:rPr lang="en-US" sz="2400" b="1" u="sng" dirty="0" smtClean="0">
                <a:effectLst/>
                <a:latin typeface="Arial"/>
                <a:ea typeface="Calibri"/>
                <a:cs typeface="Arial"/>
              </a:rPr>
              <a:t>album</a:t>
            </a:r>
            <a:r>
              <a:rPr lang="en-US" sz="2400" b="1" dirty="0" smtClean="0">
                <a:effectLst/>
                <a:latin typeface="Arial"/>
                <a:ea typeface="Calibri"/>
                <a:cs typeface="Arial"/>
              </a:rPr>
              <a:t> </a:t>
            </a:r>
            <a:endParaRPr lang="en-US" sz="2400" dirty="0">
              <a:ea typeface="Calibri"/>
              <a:cs typeface="Arial"/>
            </a:endParaRPr>
          </a:p>
          <a:p>
            <a:pPr indent="-635">
              <a:lnSpc>
                <a:spcPct val="115000"/>
              </a:lnSpc>
              <a:spcAft>
                <a:spcPts val="1000"/>
              </a:spcAft>
            </a:pPr>
            <a:r>
              <a:rPr lang="ar-IQ" sz="2400" b="1" dirty="0">
                <a:ea typeface="Calibri"/>
              </a:rPr>
              <a:t>العائلة </a:t>
            </a:r>
            <a:r>
              <a:rPr lang="ar-IQ" sz="2400" b="1" dirty="0" err="1">
                <a:ea typeface="Calibri"/>
              </a:rPr>
              <a:t>الرمرامية</a:t>
            </a:r>
            <a:r>
              <a:rPr lang="ar-IQ" sz="2400" b="1" dirty="0">
                <a:ea typeface="Calibri"/>
              </a:rPr>
              <a:t>   </a:t>
            </a:r>
            <a:r>
              <a:rPr lang="en-US" sz="2400" b="1" dirty="0" err="1" smtClean="0">
                <a:effectLst/>
                <a:latin typeface="Arial"/>
                <a:ea typeface="Calibri"/>
                <a:cs typeface="Arial"/>
              </a:rPr>
              <a:t>Chenopodiaceae</a:t>
            </a:r>
            <a:r>
              <a:rPr lang="en-US" sz="2400" b="1" dirty="0" smtClean="0">
                <a:effectLst/>
                <a:latin typeface="Arial"/>
                <a:ea typeface="Calibri"/>
                <a:cs typeface="Arial"/>
              </a:rPr>
              <a:t> </a:t>
            </a:r>
            <a:endParaRPr lang="en-US" sz="2400" dirty="0">
              <a:ea typeface="Calibri"/>
              <a:cs typeface="Arial"/>
            </a:endParaRPr>
          </a:p>
          <a:p>
            <a:r>
              <a:rPr lang="ar-IQ" sz="2400" b="1" dirty="0">
                <a:ea typeface="Calibri"/>
              </a:rPr>
              <a:t>دغل حولي صيفي يتكاثر بالبذور. الساق قائمة والأوراق بسيطة ويكثر في حقول المحاصيل الصيفية. يكافح بمبيد </a:t>
            </a:r>
            <a:r>
              <a:rPr lang="en-US" sz="2400" b="1" dirty="0" smtClean="0">
                <a:effectLst/>
                <a:latin typeface="Arial"/>
                <a:ea typeface="Calibri"/>
              </a:rPr>
              <a:t>CDEC</a:t>
            </a:r>
            <a:endParaRPr lang="ar-IQ" sz="2400" b="1" dirty="0" smtClean="0">
              <a:effectLst/>
              <a:latin typeface="Arial"/>
              <a:ea typeface="Calibri"/>
            </a:endParaRPr>
          </a:p>
          <a:p>
            <a:endParaRPr lang="ar-IQ" dirty="0" smtClean="0"/>
          </a:p>
          <a:p>
            <a:r>
              <a:rPr lang="ar-IQ" b="1" dirty="0"/>
              <a:t>. </a:t>
            </a:r>
            <a:r>
              <a:rPr lang="ar-IQ" sz="2600" b="1" dirty="0"/>
              <a:t>المديد (العليق)  </a:t>
            </a:r>
            <a:r>
              <a:rPr lang="en-US" sz="2600" b="1" dirty="0"/>
              <a:t>Field bind weed </a:t>
            </a:r>
            <a:endParaRPr lang="en-US" sz="2600" dirty="0"/>
          </a:p>
          <a:p>
            <a:r>
              <a:rPr lang="ar-IQ" sz="2600" b="1" dirty="0"/>
              <a:t> </a:t>
            </a:r>
            <a:r>
              <a:rPr lang="ar-IQ" sz="2600" b="1" dirty="0" err="1"/>
              <a:t>الأسم</a:t>
            </a:r>
            <a:r>
              <a:rPr lang="ar-IQ" sz="2600" b="1" dirty="0"/>
              <a:t> العلمي   </a:t>
            </a:r>
            <a:r>
              <a:rPr lang="en-US" sz="2600" b="1" u="sng" dirty="0" err="1"/>
              <a:t>Convolulus</a:t>
            </a:r>
            <a:r>
              <a:rPr lang="en-US" sz="2600" b="1" dirty="0"/>
              <a:t> </a:t>
            </a:r>
            <a:r>
              <a:rPr lang="en-US" sz="2600" b="1" u="sng" dirty="0" err="1"/>
              <a:t>arrensis</a:t>
            </a:r>
            <a:r>
              <a:rPr lang="en-US" sz="2600" b="1" dirty="0"/>
              <a:t> </a:t>
            </a:r>
            <a:endParaRPr lang="en-US" sz="2600" dirty="0"/>
          </a:p>
          <a:p>
            <a:r>
              <a:rPr lang="ar-IQ" sz="2600" b="1" dirty="0"/>
              <a:t> العائلة </a:t>
            </a:r>
            <a:r>
              <a:rPr lang="ar-IQ" sz="2600" b="1" dirty="0" err="1"/>
              <a:t>العليقية</a:t>
            </a:r>
            <a:r>
              <a:rPr lang="ar-IQ" sz="2600" b="1" dirty="0"/>
              <a:t>  </a:t>
            </a:r>
            <a:r>
              <a:rPr lang="en-US" sz="2600" b="1" dirty="0" err="1"/>
              <a:t>Convolulaceae</a:t>
            </a:r>
            <a:endParaRPr lang="en-US" sz="2600" dirty="0"/>
          </a:p>
          <a:p>
            <a:r>
              <a:rPr lang="ar-IQ" sz="2600" b="1" dirty="0"/>
              <a:t>من النباتات المعمرة تتكاثر بالبذور </a:t>
            </a:r>
            <a:r>
              <a:rPr lang="ar-IQ" sz="2600" b="1" dirty="0" err="1"/>
              <a:t>والرايزومات</a:t>
            </a:r>
            <a:r>
              <a:rPr lang="ar-IQ" sz="2600" b="1" dirty="0"/>
              <a:t> وهو نبات زاحف يتسلق على ما حوله </a:t>
            </a:r>
            <a:r>
              <a:rPr lang="ar-IQ" sz="2600" b="1" dirty="0" err="1"/>
              <a:t>بالألتفاف</a:t>
            </a:r>
            <a:r>
              <a:rPr lang="ar-IQ" sz="2600" b="1" dirty="0"/>
              <a:t>، أزهاره بوقية بيضاء أو وردية اللون وله مجموعة جذرية قوية. ويكافح بمبيد </a:t>
            </a:r>
            <a:r>
              <a:rPr lang="en-US" sz="2600" b="1" dirty="0"/>
              <a:t>TBA</a:t>
            </a:r>
            <a:r>
              <a:rPr lang="ar-IQ" sz="2600" b="1" dirty="0"/>
              <a:t> </a:t>
            </a:r>
            <a:r>
              <a:rPr lang="ar-IQ" b="1" dirty="0"/>
              <a:t>. </a:t>
            </a:r>
            <a:endParaRPr lang="en-US" dirty="0"/>
          </a:p>
          <a:p>
            <a:endParaRPr lang="ar-IQ" dirty="0"/>
          </a:p>
        </p:txBody>
      </p:sp>
    </p:spTree>
    <p:extLst>
      <p:ext uri="{BB962C8B-B14F-4D97-AF65-F5344CB8AC3E}">
        <p14:creationId xmlns:p14="http://schemas.microsoft.com/office/powerpoint/2010/main" val="120993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r>
              <a:rPr lang="ar-IQ" b="1" dirty="0"/>
              <a:t>7</a:t>
            </a:r>
            <a:r>
              <a:rPr lang="ar-IQ" sz="2800" b="1" dirty="0"/>
              <a:t>. منقار اللقلق  </a:t>
            </a:r>
            <a:endParaRPr lang="en-US" sz="2800" dirty="0"/>
          </a:p>
          <a:p>
            <a:r>
              <a:rPr lang="ar-IQ" sz="2800" b="1" dirty="0"/>
              <a:t>  </a:t>
            </a:r>
            <a:r>
              <a:rPr lang="ar-IQ" sz="2800" b="1" dirty="0" err="1"/>
              <a:t>الأسم</a:t>
            </a:r>
            <a:r>
              <a:rPr lang="ar-IQ" sz="2800" b="1" dirty="0"/>
              <a:t> العلمي   </a:t>
            </a:r>
            <a:r>
              <a:rPr lang="en-US" sz="2800" b="1" dirty="0" err="1"/>
              <a:t>Erodium</a:t>
            </a:r>
            <a:r>
              <a:rPr lang="en-US" sz="2800" b="1" dirty="0"/>
              <a:t> </a:t>
            </a:r>
            <a:r>
              <a:rPr lang="en-US" sz="2800" b="1" dirty="0" err="1"/>
              <a:t>malacoides</a:t>
            </a:r>
            <a:r>
              <a:rPr lang="en-US" sz="2800" b="1" dirty="0"/>
              <a:t> </a:t>
            </a:r>
            <a:endParaRPr lang="en-US" sz="2800" dirty="0"/>
          </a:p>
          <a:p>
            <a:r>
              <a:rPr lang="ar-IQ" sz="2800" b="1" dirty="0"/>
              <a:t>  العائلة   </a:t>
            </a:r>
            <a:r>
              <a:rPr lang="en-US" sz="2800" b="1" dirty="0" err="1"/>
              <a:t>Geraniaceae</a:t>
            </a:r>
            <a:r>
              <a:rPr lang="en-US" sz="2800" b="1" dirty="0"/>
              <a:t>       </a:t>
            </a:r>
            <a:endParaRPr lang="en-US" sz="2800" dirty="0"/>
          </a:p>
          <a:p>
            <a:r>
              <a:rPr lang="ar-IQ" sz="2800" b="1" dirty="0"/>
              <a:t>دغل حولي ينتشر في الحقول الزراعية وهو دغل قصير الساق ذو أوراق منشارية وتخرج تفرعات كثيرة منه.</a:t>
            </a:r>
            <a:endParaRPr lang="en-US" sz="2800" dirty="0"/>
          </a:p>
          <a:p>
            <a:r>
              <a:rPr lang="ar-IQ" b="1" dirty="0"/>
              <a:t>  . </a:t>
            </a:r>
            <a:r>
              <a:rPr lang="ar-IQ" sz="2600" b="1" dirty="0" err="1"/>
              <a:t>الطرطيع</a:t>
            </a:r>
            <a:r>
              <a:rPr lang="ar-IQ" sz="2600" b="1" dirty="0"/>
              <a:t>   </a:t>
            </a:r>
            <a:r>
              <a:rPr lang="en-US" sz="2600" b="1" dirty="0" err="1"/>
              <a:t>Suwad</a:t>
            </a:r>
            <a:r>
              <a:rPr lang="en-US" sz="2600" b="1" dirty="0"/>
              <a:t>  </a:t>
            </a:r>
            <a:endParaRPr lang="en-US" sz="2600" dirty="0"/>
          </a:p>
          <a:p>
            <a:r>
              <a:rPr lang="ar-IQ" sz="2600" b="1" dirty="0"/>
              <a:t>   </a:t>
            </a:r>
            <a:r>
              <a:rPr lang="ar-IQ" sz="2600" b="1" dirty="0" err="1"/>
              <a:t>الأسم</a:t>
            </a:r>
            <a:r>
              <a:rPr lang="ar-IQ" sz="2600" b="1" dirty="0"/>
              <a:t> العلمي  </a:t>
            </a:r>
            <a:r>
              <a:rPr lang="en-US" sz="2600" b="1" dirty="0" err="1"/>
              <a:t>Schanginia</a:t>
            </a:r>
            <a:r>
              <a:rPr lang="en-US" sz="2600" b="1" dirty="0"/>
              <a:t> </a:t>
            </a:r>
            <a:r>
              <a:rPr lang="en-US" sz="2600" b="1" dirty="0" err="1"/>
              <a:t>aegyptiace</a:t>
            </a:r>
            <a:r>
              <a:rPr lang="en-US" sz="2600" b="1" dirty="0"/>
              <a:t> </a:t>
            </a:r>
            <a:endParaRPr lang="en-US" sz="2600" dirty="0"/>
          </a:p>
          <a:p>
            <a:r>
              <a:rPr lang="ar-IQ" sz="2600" b="1" dirty="0"/>
              <a:t>   العائلة </a:t>
            </a:r>
            <a:r>
              <a:rPr lang="ar-IQ" sz="2600" b="1" dirty="0" err="1"/>
              <a:t>الرمرامية</a:t>
            </a:r>
            <a:r>
              <a:rPr lang="ar-IQ" sz="2600" b="1" dirty="0"/>
              <a:t>  </a:t>
            </a:r>
            <a:r>
              <a:rPr lang="en-US" sz="2600" b="1" dirty="0" err="1"/>
              <a:t>Chenopodiaceae</a:t>
            </a:r>
            <a:endParaRPr lang="en-US" sz="2600" dirty="0"/>
          </a:p>
          <a:p>
            <a:r>
              <a:rPr lang="ar-IQ" sz="2600" b="1" dirty="0"/>
              <a:t> من الأدغال المعمرة تتكاثر بالبذور وتنمو برياً في الأرضي السبخة. الساق قائمة ومتفرعة من القاعدة صلدة ملساء خالية من الزغب، الأوراق خيطية مبعثرة </a:t>
            </a:r>
            <a:r>
              <a:rPr lang="ar-IQ" sz="2600" b="1" dirty="0" err="1"/>
              <a:t>عصيرية</a:t>
            </a:r>
            <a:r>
              <a:rPr lang="ar-IQ" sz="2600" b="1" dirty="0"/>
              <a:t> لحمية عديمة التعرق خضراء طعمها حامضي والأزهار عنقودية الشكل خضراء. ويكافح بمبيد </a:t>
            </a:r>
            <a:r>
              <a:rPr lang="en-US" sz="2600" b="1" dirty="0"/>
              <a:t>2.4.D</a:t>
            </a:r>
            <a:r>
              <a:rPr lang="ar-IQ" sz="2600" b="1" dirty="0"/>
              <a:t> .</a:t>
            </a:r>
            <a:endParaRPr lang="en-US" sz="2600" dirty="0"/>
          </a:p>
          <a:p>
            <a:endParaRPr lang="en-US" dirty="0"/>
          </a:p>
          <a:p>
            <a:endParaRPr lang="ar-IQ" dirty="0"/>
          </a:p>
        </p:txBody>
      </p:sp>
    </p:spTree>
    <p:extLst>
      <p:ext uri="{BB962C8B-B14F-4D97-AF65-F5344CB8AC3E}">
        <p14:creationId xmlns:p14="http://schemas.microsoft.com/office/powerpoint/2010/main" val="94769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a:bodyPr>
          <a:lstStyle/>
          <a:p>
            <a:r>
              <a:rPr lang="ar-IQ" b="1" dirty="0"/>
              <a:t>. </a:t>
            </a:r>
            <a:r>
              <a:rPr lang="ar-IQ" b="1" dirty="0" err="1"/>
              <a:t>كوشيا</a:t>
            </a:r>
            <a:r>
              <a:rPr lang="ar-IQ" b="1" dirty="0"/>
              <a:t>  </a:t>
            </a:r>
            <a:r>
              <a:rPr lang="en-US" b="1" dirty="0" err="1"/>
              <a:t>Kochia</a:t>
            </a:r>
            <a:r>
              <a:rPr lang="en-US" b="1" dirty="0"/>
              <a:t> </a:t>
            </a:r>
            <a:endParaRPr lang="en-US" dirty="0"/>
          </a:p>
          <a:p>
            <a:r>
              <a:rPr lang="ar-IQ" b="1" dirty="0"/>
              <a:t> </a:t>
            </a:r>
            <a:r>
              <a:rPr lang="ar-IQ" b="1" dirty="0" err="1"/>
              <a:t>الأسم</a:t>
            </a:r>
            <a:r>
              <a:rPr lang="ar-IQ" b="1" dirty="0"/>
              <a:t> العلمي  </a:t>
            </a:r>
            <a:r>
              <a:rPr lang="en-US" b="1" dirty="0" err="1"/>
              <a:t>Kochia</a:t>
            </a:r>
            <a:r>
              <a:rPr lang="en-US" b="1" dirty="0"/>
              <a:t> </a:t>
            </a:r>
            <a:r>
              <a:rPr lang="en-US" b="1" dirty="0" err="1"/>
              <a:t>scoparia</a:t>
            </a:r>
            <a:r>
              <a:rPr lang="en-US" b="1" dirty="0"/>
              <a:t> </a:t>
            </a:r>
            <a:endParaRPr lang="en-US" dirty="0"/>
          </a:p>
          <a:p>
            <a:r>
              <a:rPr lang="ar-IQ" b="1" dirty="0"/>
              <a:t>العائلة </a:t>
            </a:r>
            <a:r>
              <a:rPr lang="ar-IQ" b="1" dirty="0" err="1"/>
              <a:t>الرمرامية</a:t>
            </a:r>
            <a:r>
              <a:rPr lang="ar-IQ" b="1" dirty="0"/>
              <a:t>  </a:t>
            </a:r>
            <a:r>
              <a:rPr lang="en-US" b="1" dirty="0" err="1"/>
              <a:t>Chenopodiaceae</a:t>
            </a:r>
            <a:endParaRPr lang="en-US" dirty="0"/>
          </a:p>
          <a:p>
            <a:r>
              <a:rPr lang="ar-IQ" b="1" dirty="0"/>
              <a:t>دغل حولي يتكاثر بالبذور والنباتات صغيرة الحجم الأوراق مرتبة على الساق بشكل كثيف. يكافح بمبيد </a:t>
            </a:r>
            <a:r>
              <a:rPr lang="en-US" b="1" dirty="0"/>
              <a:t>Trifluralin</a:t>
            </a:r>
            <a:r>
              <a:rPr lang="ar-IQ" b="1" dirty="0"/>
              <a:t> .</a:t>
            </a:r>
            <a:endParaRPr lang="en-US" dirty="0"/>
          </a:p>
          <a:p>
            <a:r>
              <a:rPr lang="ar-IQ" b="1" dirty="0" err="1"/>
              <a:t>الرميمينة</a:t>
            </a:r>
            <a:r>
              <a:rPr lang="ar-IQ" b="1" dirty="0"/>
              <a:t>  </a:t>
            </a:r>
            <a:r>
              <a:rPr lang="en-US" b="1" dirty="0"/>
              <a:t>Scarlet pimpernel    </a:t>
            </a:r>
            <a:endParaRPr lang="en-US" dirty="0"/>
          </a:p>
          <a:p>
            <a:r>
              <a:rPr lang="ar-IQ" b="1" dirty="0"/>
              <a:t>  </a:t>
            </a:r>
            <a:r>
              <a:rPr lang="ar-IQ" b="1" dirty="0" err="1"/>
              <a:t>الأسم</a:t>
            </a:r>
            <a:r>
              <a:rPr lang="ar-IQ" b="1" dirty="0"/>
              <a:t> العلمي  </a:t>
            </a:r>
            <a:r>
              <a:rPr lang="en-US" b="1" dirty="0" err="1"/>
              <a:t>Anagallis</a:t>
            </a:r>
            <a:r>
              <a:rPr lang="en-US" b="1" dirty="0"/>
              <a:t> </a:t>
            </a:r>
            <a:r>
              <a:rPr lang="en-US" b="1" dirty="0" err="1"/>
              <a:t>arvensis</a:t>
            </a:r>
            <a:r>
              <a:rPr lang="en-US" b="1" dirty="0"/>
              <a:t> </a:t>
            </a:r>
            <a:endParaRPr lang="en-US" dirty="0"/>
          </a:p>
          <a:p>
            <a:r>
              <a:rPr lang="ar-IQ" b="1" dirty="0"/>
              <a:t>  العائلة         </a:t>
            </a:r>
            <a:r>
              <a:rPr lang="en-US" b="1" dirty="0" err="1"/>
              <a:t>Primulaceae</a:t>
            </a:r>
            <a:r>
              <a:rPr lang="ar-IQ" b="1" dirty="0"/>
              <a:t>  </a:t>
            </a:r>
            <a:endParaRPr lang="en-US" dirty="0"/>
          </a:p>
          <a:p>
            <a:r>
              <a:rPr lang="ar-IQ" b="1" dirty="0"/>
              <a:t>دغل حولي شتوي يتكاثر بالبذور. النباتات صغيرة الحجم والأوراق والساق متفرعة، الأزهار تكون على شكل كرات كثيرة. ويكافح بمبيد </a:t>
            </a:r>
            <a:r>
              <a:rPr lang="en-US" b="1" dirty="0"/>
              <a:t>2.4.D</a:t>
            </a:r>
            <a:r>
              <a:rPr lang="ar-IQ" b="1" dirty="0"/>
              <a:t> . </a:t>
            </a:r>
            <a:endParaRPr lang="en-US" dirty="0"/>
          </a:p>
          <a:p>
            <a:endParaRPr lang="ar-IQ" dirty="0"/>
          </a:p>
        </p:txBody>
      </p:sp>
    </p:spTree>
    <p:extLst>
      <p:ext uri="{BB962C8B-B14F-4D97-AF65-F5344CB8AC3E}">
        <p14:creationId xmlns:p14="http://schemas.microsoft.com/office/powerpoint/2010/main" val="3525413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92500" lnSpcReduction="10000"/>
          </a:bodyPr>
          <a:lstStyle/>
          <a:p>
            <a:r>
              <a:rPr lang="ar-IQ" b="1" dirty="0"/>
              <a:t>11. عرف الديك  </a:t>
            </a:r>
            <a:r>
              <a:rPr lang="en-US" b="1" dirty="0"/>
              <a:t>Pig weed </a:t>
            </a:r>
            <a:endParaRPr lang="en-US" dirty="0"/>
          </a:p>
          <a:p>
            <a:r>
              <a:rPr lang="ar-IQ" b="1" dirty="0"/>
              <a:t>  </a:t>
            </a:r>
            <a:r>
              <a:rPr lang="ar-IQ" b="1" dirty="0" err="1"/>
              <a:t>الأسم</a:t>
            </a:r>
            <a:r>
              <a:rPr lang="ar-IQ" b="1" dirty="0"/>
              <a:t> العلمي  </a:t>
            </a:r>
            <a:r>
              <a:rPr lang="en-US" b="1" dirty="0" err="1"/>
              <a:t>Amaranthus</a:t>
            </a:r>
            <a:r>
              <a:rPr lang="en-US" b="1" dirty="0"/>
              <a:t> </a:t>
            </a:r>
            <a:r>
              <a:rPr lang="en-US" b="1" dirty="0" err="1"/>
              <a:t>reteroflerus</a:t>
            </a:r>
            <a:r>
              <a:rPr lang="en-US" b="1" dirty="0"/>
              <a:t> </a:t>
            </a:r>
            <a:endParaRPr lang="en-US" dirty="0"/>
          </a:p>
          <a:p>
            <a:r>
              <a:rPr lang="ar-IQ" b="1" dirty="0"/>
              <a:t> العائلة      </a:t>
            </a:r>
            <a:r>
              <a:rPr lang="en-US" b="1" dirty="0" err="1"/>
              <a:t>Amaranthaceae</a:t>
            </a:r>
            <a:r>
              <a:rPr lang="en-US" b="1" dirty="0"/>
              <a:t> </a:t>
            </a:r>
            <a:r>
              <a:rPr lang="ar-IQ" b="1" dirty="0"/>
              <a:t>  </a:t>
            </a:r>
            <a:endParaRPr lang="en-US" dirty="0"/>
          </a:p>
          <a:p>
            <a:r>
              <a:rPr lang="ar-IQ" b="1" dirty="0"/>
              <a:t>دغل حولي صيفي يتكاثر بالبذور الساق قائمة ذات تفرعات والأوراق بسيطة </a:t>
            </a:r>
            <a:r>
              <a:rPr lang="ar-IQ" b="1" dirty="0" err="1"/>
              <a:t>رمحية</a:t>
            </a:r>
            <a:r>
              <a:rPr lang="ar-IQ" b="1" dirty="0"/>
              <a:t> الشكل ذات سويق طويل الأزهار عنقودية. يكافح بمبيد </a:t>
            </a:r>
            <a:r>
              <a:rPr lang="en-US" b="1" dirty="0"/>
              <a:t>Trifluralin</a:t>
            </a:r>
            <a:r>
              <a:rPr lang="ar-IQ" b="1" dirty="0"/>
              <a:t> .</a:t>
            </a:r>
            <a:endParaRPr lang="en-US" dirty="0"/>
          </a:p>
          <a:p>
            <a:r>
              <a:rPr lang="ar-IQ" b="1" dirty="0"/>
              <a:t>12. كبر (</a:t>
            </a:r>
            <a:r>
              <a:rPr lang="ar-IQ" b="1" dirty="0" err="1"/>
              <a:t>شفلح</a:t>
            </a:r>
            <a:r>
              <a:rPr lang="ar-IQ" b="1" dirty="0"/>
              <a:t>)   </a:t>
            </a:r>
            <a:r>
              <a:rPr lang="en-US" b="1" dirty="0"/>
              <a:t>Caper </a:t>
            </a:r>
            <a:endParaRPr lang="en-US" dirty="0"/>
          </a:p>
          <a:p>
            <a:r>
              <a:rPr lang="ar-IQ" b="1" dirty="0"/>
              <a:t>  </a:t>
            </a:r>
            <a:r>
              <a:rPr lang="ar-IQ" b="1" dirty="0" err="1"/>
              <a:t>الأسم</a:t>
            </a:r>
            <a:r>
              <a:rPr lang="ar-IQ" b="1" dirty="0"/>
              <a:t> العلمي   </a:t>
            </a:r>
            <a:r>
              <a:rPr lang="en-US" b="1" u="sng" dirty="0" err="1"/>
              <a:t>Capparis</a:t>
            </a:r>
            <a:r>
              <a:rPr lang="en-US" b="1" dirty="0"/>
              <a:t> </a:t>
            </a:r>
            <a:r>
              <a:rPr lang="en-US" b="1" u="sng" dirty="0" err="1"/>
              <a:t>spinosa</a:t>
            </a:r>
            <a:r>
              <a:rPr lang="en-US" b="1" dirty="0"/>
              <a:t> </a:t>
            </a:r>
            <a:endParaRPr lang="en-US" dirty="0"/>
          </a:p>
          <a:p>
            <a:r>
              <a:rPr lang="ar-IQ" b="1" dirty="0"/>
              <a:t> العائلة  </a:t>
            </a:r>
            <a:r>
              <a:rPr lang="en-US" b="1" dirty="0" err="1"/>
              <a:t>Capparidaceae</a:t>
            </a:r>
            <a:r>
              <a:rPr lang="en-US" b="1" dirty="0"/>
              <a:t>       </a:t>
            </a:r>
            <a:r>
              <a:rPr lang="ar-IQ" b="1" dirty="0"/>
              <a:t>  </a:t>
            </a:r>
            <a:endParaRPr lang="en-US" dirty="0"/>
          </a:p>
          <a:p>
            <a:r>
              <a:rPr lang="ar-IQ" b="1" dirty="0"/>
              <a:t>دغل حولي شتوي يتكاثر بالبذور والساق قائمة والأوراق كلوية تشبه أوراق السدر ويوجد على الساق أوراق. يكافح بمبيد </a:t>
            </a:r>
            <a:r>
              <a:rPr lang="en-US" b="1" dirty="0"/>
              <a:t>Trifluralin</a:t>
            </a:r>
            <a:r>
              <a:rPr lang="ar-IQ" b="1" dirty="0"/>
              <a:t> .</a:t>
            </a:r>
            <a:endParaRPr lang="en-US" dirty="0"/>
          </a:p>
          <a:p>
            <a:endParaRPr lang="ar-IQ" dirty="0"/>
          </a:p>
        </p:txBody>
      </p:sp>
    </p:spTree>
    <p:extLst>
      <p:ext uri="{BB962C8B-B14F-4D97-AF65-F5344CB8AC3E}">
        <p14:creationId xmlns:p14="http://schemas.microsoft.com/office/powerpoint/2010/main" val="793418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r>
              <a:rPr lang="ar-IQ" b="1" dirty="0"/>
              <a:t>13. الحامول </a:t>
            </a:r>
            <a:endParaRPr lang="en-US" dirty="0"/>
          </a:p>
          <a:p>
            <a:r>
              <a:rPr lang="ar-IQ" b="1" dirty="0"/>
              <a:t>  </a:t>
            </a:r>
            <a:r>
              <a:rPr lang="ar-IQ" b="1" dirty="0" err="1"/>
              <a:t>الأسم</a:t>
            </a:r>
            <a:r>
              <a:rPr lang="ar-IQ" b="1" dirty="0"/>
              <a:t> العلمي  </a:t>
            </a:r>
            <a:r>
              <a:rPr lang="en-US" b="1" u="sng" dirty="0" err="1"/>
              <a:t>Cuseuta</a:t>
            </a:r>
            <a:r>
              <a:rPr lang="en-US" b="1" dirty="0"/>
              <a:t> </a:t>
            </a:r>
            <a:r>
              <a:rPr lang="en-US" b="1" u="sng" dirty="0" err="1"/>
              <a:t>palaesting</a:t>
            </a:r>
            <a:r>
              <a:rPr lang="en-US" b="1" dirty="0"/>
              <a:t> </a:t>
            </a:r>
            <a:endParaRPr lang="en-US" dirty="0"/>
          </a:p>
          <a:p>
            <a:r>
              <a:rPr lang="ar-IQ" b="1" dirty="0"/>
              <a:t>من الطفيليات الحولية التي تنمو بكثرة في حقول محاصيل الجت والبرسيم ومنتشرة في المناطق الوسطى والجنوبية من العراق. وتعتبر من الآفات الخطيرة التي تصيب المحاصيل الحقلية حيث تتغذى على نباتات المحاصيل عن طريق مصاصات خاصة تنقل بواسطتها الغذاء من انسجة المحصول إلى انسجتها. يكافح بمبيد </a:t>
            </a:r>
            <a:r>
              <a:rPr lang="en-US" b="1" dirty="0"/>
              <a:t>CDEC</a:t>
            </a:r>
            <a:r>
              <a:rPr lang="ar-IQ" b="1" dirty="0"/>
              <a:t> .</a:t>
            </a:r>
            <a:endParaRPr lang="en-US" dirty="0"/>
          </a:p>
          <a:p>
            <a:endParaRPr lang="ar-IQ" dirty="0"/>
          </a:p>
        </p:txBody>
      </p:sp>
    </p:spTree>
    <p:extLst>
      <p:ext uri="{BB962C8B-B14F-4D97-AF65-F5344CB8AC3E}">
        <p14:creationId xmlns:p14="http://schemas.microsoft.com/office/powerpoint/2010/main" val="16773780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TotalTime>
  <Words>305</Words>
  <Application>Microsoft Office PowerPoint</Application>
  <PresentationFormat>عرض على الشاشة (3:4)‏</PresentationFormat>
  <Paragraphs>38</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انقلاب</vt:lpstr>
      <vt:lpstr>  .        الجنيبرة  Hoary cress     الأسم العلمي    Cardarra draba    العائلة     Cruciferae       من الأدغال المعمرة التي تتكاثر بالرايزومات والبذور والنبات قائم يتميز بازهاره البيضاء ويكافح بمبيد 2.4.D .   . السعد       Nut grass    الأسم العلمي  Cypeus rotundus     العائلة السعدية  aceae Cyper من الأدغال المعمرة التي تتكاثر بالدرنات والبذور. الساق مضلعة صلدة ملساء خالية من الزغب والأوراق بسيطة شريطية الشكل. يكافح بمبيد MAA .      </vt:lpstr>
      <vt:lpstr>.   الكسوب الأصفر  Wild Saf flower     الأسم العلمي          Carthamus oxyconthus    العائلة     Compositae    دغل حولي صيفي شائك يتكاثر بالبذور. الساق قائمة بيضاء الون  صلدة متفرعة الأوراق رمحية مشوكة. يكافح بمبيد Trifluralin     . استر Aster   الأسم العلمي   Aster tripolium  العائلة    Compositae   من النباتات المعمرة التي تتكاثر بالبذور وهو دغل ينتشر في الحقول الزراعية والبساتين. الساق قائمة والأوراق عريضة. يكافح بمبيد Trifluralin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 الجنيبرة  Hoary cress     الأسم العلمي    Cardarra draba    العائلة     Cruciferae       من الأدغال المعمرة التي تتكاثر بالرايزومات والبذور والنبات قائم يتميز بازهاره البيضاء ويكافح بمبيد 2.4.D .     </dc:title>
  <dc:creator>mohammed</dc:creator>
  <cp:lastModifiedBy>mohammed</cp:lastModifiedBy>
  <cp:revision>16</cp:revision>
  <dcterms:created xsi:type="dcterms:W3CDTF">2024-02-25T05:29:19Z</dcterms:created>
  <dcterms:modified xsi:type="dcterms:W3CDTF">2024-04-29T07:32:44Z</dcterms:modified>
</cp:coreProperties>
</file>